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style1.xml" ContentType="application/vnd.ms-office.chartstyle+xml"/>
  <Override PartName="/ppt/charts/colors1.xml" ContentType="application/vnd.ms-office.chartcolorstyle+xml"/>
  <Override PartName="/ppt/charts/style2.xml" ContentType="application/vnd.ms-office.chartstyle+xml"/>
  <Override PartName="/ppt/charts/colors2.xml" ContentType="application/vnd.ms-office.chartcolor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0"/>
  </p:notesMasterIdLst>
  <p:sldIdLst>
    <p:sldId id="639" r:id="rId2"/>
    <p:sldId id="640" r:id="rId3"/>
    <p:sldId id="644" r:id="rId4"/>
    <p:sldId id="641" r:id="rId5"/>
    <p:sldId id="645" r:id="rId6"/>
    <p:sldId id="642" r:id="rId7"/>
    <p:sldId id="646" r:id="rId8"/>
    <p:sldId id="629" r:id="rId9"/>
  </p:sldIdLst>
  <p:sldSz cx="9144000" cy="6858000" type="screen4x3"/>
  <p:notesSz cx="6761163" cy="9942513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0000"/>
    <a:srgbClr val="990000"/>
    <a:srgbClr val="53C3DD"/>
    <a:srgbClr val="797965"/>
    <a:srgbClr val="000099"/>
    <a:srgbClr val="FFFFCC"/>
    <a:srgbClr val="339966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6D9F66E-5EB9-4882-86FB-DCBF35E3C3E4}" styleName="Средний стиль 4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267" autoAdjust="0"/>
    <p:restoredTop sz="95332" autoAdjust="0"/>
  </p:normalViewPr>
  <p:slideViewPr>
    <p:cSldViewPr snapToGrid="0">
      <p:cViewPr>
        <p:scale>
          <a:sx n="107" d="100"/>
          <a:sy n="107" d="100"/>
        </p:scale>
        <p:origin x="-594" y="-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package" Target="../embeddings/_____Microsoft_Excel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b="1" dirty="0">
                <a:solidFill>
                  <a:schemeClr val="tx1"/>
                </a:solidFill>
              </a:rPr>
              <a:t>Факторы, влияющие на здоровье </a:t>
            </a:r>
            <a:r>
              <a:rPr lang="ru-RU" b="1" dirty="0" smtClean="0">
                <a:solidFill>
                  <a:schemeClr val="tx1"/>
                </a:solidFill>
              </a:rPr>
              <a:t>человека (ВОЗ) </a:t>
            </a:r>
            <a:endParaRPr lang="ru-RU" b="1" dirty="0">
              <a:solidFill>
                <a:schemeClr val="tx1"/>
              </a:solidFill>
            </a:endParaRP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view3D>
      <c:rotX val="30"/>
      <c:rotY val="0"/>
      <c:depthPercent val="100"/>
      <c:rAngAx val="0"/>
      <c:perspective val="3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Факторы, влияющие на здоровье человека 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Лист1!$A$2:$A$5</c:f>
              <c:strCache>
                <c:ptCount val="4"/>
                <c:pt idx="0">
                  <c:v>Образ жизни</c:v>
                </c:pt>
                <c:pt idx="1">
                  <c:v>Внешняя среда</c:v>
                </c:pt>
                <c:pt idx="2">
                  <c:v>Генетика</c:v>
                </c:pt>
                <c:pt idx="3">
                  <c:v>Система здравоохранения 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0.55000000000000004</c:v>
                </c:pt>
                <c:pt idx="1">
                  <c:v>0.2</c:v>
                </c:pt>
                <c:pt idx="2">
                  <c:v>0.15</c:v>
                </c:pt>
                <c:pt idx="3">
                  <c:v>0.1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B20-40E6-B306-F46C3E213E35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  <c:perspective val="3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1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2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3"/>
            <c:bubble3D val="0"/>
            <c:spPr>
              <a:solidFill>
                <a:schemeClr val="accent2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4"/>
            <c:bubble3D val="0"/>
            <c:spPr>
              <a:solidFill>
                <a:schemeClr val="accent4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Лист1!$A$2:$A$6</c:f>
              <c:strCache>
                <c:ptCount val="5"/>
                <c:pt idx="0">
                  <c:v>Болезни БСК</c:v>
                </c:pt>
                <c:pt idx="1">
                  <c:v>Новообразования</c:v>
                </c:pt>
                <c:pt idx="2">
                  <c:v>Болзни ЖКТ</c:v>
                </c:pt>
                <c:pt idx="3">
                  <c:v>Сахарный диабет</c:v>
                </c:pt>
                <c:pt idx="4">
                  <c:v>Болезни органов дыхания</c:v>
                </c:pt>
              </c:strCache>
            </c:strRef>
          </c:cat>
          <c:val>
            <c:numRef>
              <c:f>Лист1!$B$2:$B$6</c:f>
              <c:numCache>
                <c:formatCode>0.00%</c:formatCode>
                <c:ptCount val="5"/>
                <c:pt idx="0" formatCode="0%">
                  <c:v>0.32</c:v>
                </c:pt>
                <c:pt idx="1">
                  <c:v>6.4000000000000001E-2</c:v>
                </c:pt>
                <c:pt idx="2">
                  <c:v>4.7E-2</c:v>
                </c:pt>
                <c:pt idx="3">
                  <c:v>2.5000000000000001E-2</c:v>
                </c:pt>
                <c:pt idx="4">
                  <c:v>1.7000000000000001E-2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352-4C41-87E7-63AB0DA12182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2">
            <a:extLst/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30525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75107" name="Rectangle 3">
            <a:extLst/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29050" y="0"/>
            <a:ext cx="2930525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1FE5F2F7-AAFF-4C8F-9636-2C92844F835C}" type="datetimeFigureOut">
              <a:rPr lang="ru-RU" altLang="ru-RU"/>
              <a:pPr>
                <a:defRPr/>
              </a:pPr>
              <a:t>14.06.2024</a:t>
            </a:fld>
            <a:endParaRPr lang="ru-RU" altLang="ru-RU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96938" y="746125"/>
            <a:ext cx="4967287" cy="3727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75109" name="Rectangle 5">
            <a:extLst/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6275" y="4722813"/>
            <a:ext cx="5408613" cy="4473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noProof="0"/>
              <a:t>Образец текста</a:t>
            </a:r>
          </a:p>
          <a:p>
            <a:pPr lvl="1"/>
            <a:r>
              <a:rPr lang="ru-RU" altLang="ru-RU" noProof="0"/>
              <a:t>Второй уровень</a:t>
            </a:r>
          </a:p>
          <a:p>
            <a:pPr lvl="2"/>
            <a:r>
              <a:rPr lang="ru-RU" altLang="ru-RU" noProof="0"/>
              <a:t>Третий уровень</a:t>
            </a:r>
          </a:p>
          <a:p>
            <a:pPr lvl="3"/>
            <a:r>
              <a:rPr lang="ru-RU" altLang="ru-RU" noProof="0"/>
              <a:t>Четвертый уровень</a:t>
            </a:r>
          </a:p>
          <a:p>
            <a:pPr lvl="4"/>
            <a:r>
              <a:rPr lang="ru-RU" altLang="ru-RU" noProof="0"/>
              <a:t>Пятый уровень</a:t>
            </a:r>
          </a:p>
        </p:txBody>
      </p:sp>
      <p:sp>
        <p:nvSpPr>
          <p:cNvPr id="175110" name="Rectangle 6">
            <a:extLst/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4038"/>
            <a:ext cx="2930525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75111" name="Rectangle 7">
            <a:extLst/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29050" y="9444038"/>
            <a:ext cx="2930525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D3862BD0-259B-4F58-A786-DB327C18966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0584081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3862BD0-259B-4F58-A786-DB327C189668}" type="slidenum">
              <a:rPr lang="ru-RU" altLang="ru-RU" smtClean="0"/>
              <a:pPr>
                <a:defRPr/>
              </a:pPr>
              <a:t>1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2075940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95350" y="746125"/>
            <a:ext cx="4970463" cy="37274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Работодателю экономически выгодно совместить ПМО и диспансеризацию:</a:t>
            </a:r>
          </a:p>
          <a:p>
            <a:pPr marL="171450" indent="-171450">
              <a:buFontTx/>
              <a:buChar char="-"/>
            </a:pPr>
            <a:r>
              <a:rPr lang="ru-RU" baseline="0" dirty="0" smtClean="0">
                <a:solidFill>
                  <a:schemeClr val="tx1"/>
                </a:solidFill>
              </a:rPr>
              <a:t>Исследования, которые есть в обязательном стандарте ПМО и диспансеризации, оплата должна проводиться по ОМС, что дает возможность работодателю на получение скидки на ПМО за счет 1 – </a:t>
            </a:r>
            <a:r>
              <a:rPr lang="ru-RU" baseline="0" dirty="0" err="1" smtClean="0">
                <a:solidFill>
                  <a:schemeClr val="tx1"/>
                </a:solidFill>
              </a:rPr>
              <a:t>го</a:t>
            </a:r>
            <a:r>
              <a:rPr lang="ru-RU" baseline="0" dirty="0" smtClean="0">
                <a:solidFill>
                  <a:schemeClr val="tx1"/>
                </a:solidFill>
              </a:rPr>
              <a:t> этапа диспансеризации или профилактического медицинского осмотра;</a:t>
            </a:r>
          </a:p>
          <a:p>
            <a:pPr marL="0" indent="0">
              <a:buFontTx/>
              <a:buNone/>
            </a:pPr>
            <a:endParaRPr lang="ru-RU" baseline="0" dirty="0" smtClean="0">
              <a:solidFill>
                <a:schemeClr val="tx1"/>
              </a:solidFill>
            </a:endParaRPr>
          </a:p>
          <a:p>
            <a:pPr marL="171450" indent="-171450">
              <a:buFontTx/>
              <a:buChar char="-"/>
            </a:pPr>
            <a:r>
              <a:rPr lang="ru-RU" baseline="0" dirty="0" smtClean="0">
                <a:solidFill>
                  <a:schemeClr val="tx1"/>
                </a:solidFill>
              </a:rPr>
              <a:t>В соответствии с трудовым законодательством </a:t>
            </a:r>
            <a:r>
              <a:rPr lang="ru-RU" b="0" baseline="0" dirty="0" smtClean="0">
                <a:solidFill>
                  <a:schemeClr val="tx1"/>
                </a:solidFill>
              </a:rPr>
              <a:t>с</a:t>
            </a: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татья 185.1. Гарантии работникам при прохождении диспансеризации:</a:t>
            </a: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Работники при прохождении диспансеризации в порядке, предусмотренном законодательством в сфере охраны здоровья, имеют право на освобождение от работы на один рабочий день 1 раз в 3 года с сохранением за нами места работы (должности) и среднего заработка, а начиная с 40 лет – ежегодно.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3862BD0-259B-4F58-A786-DB327C189668}" type="slidenum">
              <a:rPr lang="ru-RU" altLang="ru-RU" smtClean="0"/>
              <a:pPr>
                <a:defRPr/>
              </a:pPr>
              <a:t>6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494713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Образ слайда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3" name="Заметки 2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 altLang="ru-RU"/>
          </a:p>
        </p:txBody>
      </p:sp>
      <p:sp>
        <p:nvSpPr>
          <p:cNvPr id="40964" name="Номер слайда 3"/>
          <p:cNvSpPr txBox="1">
            <a:spLocks noGrp="1"/>
          </p:cNvSpPr>
          <p:nvPr/>
        </p:nvSpPr>
        <p:spPr bwMode="auto">
          <a:xfrm>
            <a:off x="3829050" y="9444038"/>
            <a:ext cx="2930525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C741F442-5B3D-4FA0-A07C-A9C52D7FF33F}" type="slidenum">
              <a:rPr lang="ru-RU" altLang="ru-RU" sz="1200">
                <a:latin typeface="Calibri" panose="020F0502020204030204" pitchFamily="34" charset="0"/>
                <a:cs typeface="Arial" panose="020B0604020202020204" pitchFamily="34" charset="0"/>
              </a:rPr>
              <a:pPr algn="r" eaLnBrk="1" hangingPunct="1"/>
              <a:t>8</a:t>
            </a:fld>
            <a:endParaRPr lang="ru-RU" altLang="ru-RU" sz="120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88527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229567-E789-4CB5-A870-7155BA94C1F7}" type="datetimeFigureOut">
              <a:rPr lang="ru-RU"/>
              <a:pPr>
                <a:defRPr/>
              </a:pPr>
              <a:t>14.06.2024</a:t>
            </a:fld>
            <a:endParaRPr lang="ru-RU"/>
          </a:p>
        </p:txBody>
      </p:sp>
      <p:sp>
        <p:nvSpPr>
          <p:cNvPr id="5" name="Нижний колонтитул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5EBE6E-B749-4E01-967E-45280C8BC7A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72760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36587C-C585-45C2-90A2-53848E23913A}" type="datetimeFigureOut">
              <a:rPr lang="ru-RU"/>
              <a:pPr>
                <a:defRPr/>
              </a:pPr>
              <a:t>14.06.2024</a:t>
            </a:fld>
            <a:endParaRPr lang="ru-RU"/>
          </a:p>
        </p:txBody>
      </p:sp>
      <p:sp>
        <p:nvSpPr>
          <p:cNvPr id="5" name="Нижний колонтитул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7C3EB4-B8EB-4E17-9F13-8EA4D4AA132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30044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A9D637-3546-4305-B27B-E8F0E6724F30}" type="datetimeFigureOut">
              <a:rPr lang="ru-RU"/>
              <a:pPr>
                <a:defRPr/>
              </a:pPr>
              <a:t>14.06.2024</a:t>
            </a:fld>
            <a:endParaRPr lang="ru-RU"/>
          </a:p>
        </p:txBody>
      </p:sp>
      <p:sp>
        <p:nvSpPr>
          <p:cNvPr id="5" name="Нижний колонтитул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9A34A3-9EE3-4AB0-B16E-F8B265A6431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17483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40C480-E0F3-475F-B7C1-8D21C6432F29}" type="datetimeFigureOut">
              <a:rPr lang="ru-RU"/>
              <a:pPr>
                <a:defRPr/>
              </a:pPr>
              <a:t>14.06.2024</a:t>
            </a:fld>
            <a:endParaRPr lang="ru-RU"/>
          </a:p>
        </p:txBody>
      </p:sp>
      <p:sp>
        <p:nvSpPr>
          <p:cNvPr id="6" name="Нижний колонтитул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C9F473-30B4-4066-8704-5352DBFA98C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0806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AED2D2-4925-41CE-9D78-B50027D8E1DE}" type="datetimeFigureOut">
              <a:rPr lang="ru-RU"/>
              <a:pPr>
                <a:defRPr/>
              </a:pPr>
              <a:t>14.06.2024</a:t>
            </a:fld>
            <a:endParaRPr lang="ru-RU"/>
          </a:p>
        </p:txBody>
      </p:sp>
      <p:sp>
        <p:nvSpPr>
          <p:cNvPr id="8" name="Нижний колонтитул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2A11B8-747B-418C-B967-4EBD48D5B7D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53306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8B1C2E-B1E0-463D-B03E-3BA16D5FCE8C}" type="datetimeFigureOut">
              <a:rPr lang="ru-RU"/>
              <a:pPr>
                <a:defRPr/>
              </a:pPr>
              <a:t>14.06.2024</a:t>
            </a:fld>
            <a:endParaRPr lang="ru-RU"/>
          </a:p>
        </p:txBody>
      </p:sp>
      <p:sp>
        <p:nvSpPr>
          <p:cNvPr id="4" name="Нижний колонтитул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95CEE9-6A24-410E-89AF-1D2793B439A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54804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22FD9F-0377-465F-AE49-503DC237A4A5}" type="datetimeFigureOut">
              <a:rPr lang="ru-RU"/>
              <a:pPr>
                <a:defRPr/>
              </a:pPr>
              <a:t>14.06.2024</a:t>
            </a:fld>
            <a:endParaRPr lang="ru-RU"/>
          </a:p>
        </p:txBody>
      </p:sp>
      <p:sp>
        <p:nvSpPr>
          <p:cNvPr id="3" name="Нижний колонтитул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2CC294-1477-4DCD-B8C4-6E6AB93BE2C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21168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EDB30B-D369-4119-BC22-61F6D5A4A0CD}" type="datetimeFigureOut">
              <a:rPr lang="ru-RU"/>
              <a:pPr>
                <a:defRPr/>
              </a:pPr>
              <a:t>14.06.2024</a:t>
            </a:fld>
            <a:endParaRPr lang="ru-RU"/>
          </a:p>
        </p:txBody>
      </p:sp>
      <p:sp>
        <p:nvSpPr>
          <p:cNvPr id="6" name="Нижний колонтитул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AF95FF-CC8F-4231-9F6B-98C86CFC003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29549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ru-RU" noProof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BAF3BB-5BDE-4412-9CC6-3E4EB3FB45BD}" type="datetimeFigureOut">
              <a:rPr lang="ru-RU"/>
              <a:pPr>
                <a:defRPr/>
              </a:pPr>
              <a:t>14.06.2024</a:t>
            </a:fld>
            <a:endParaRPr lang="ru-RU"/>
          </a:p>
        </p:txBody>
      </p:sp>
      <p:sp>
        <p:nvSpPr>
          <p:cNvPr id="6" name="Нижний колонтитул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FA5949-4A99-4616-A857-C5C60833F6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98450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69FF9B-2652-4CFA-B43B-B51C95E4B5F8}" type="datetimeFigureOut">
              <a:rPr lang="ru-RU"/>
              <a:pPr>
                <a:defRPr/>
              </a:pPr>
              <a:t>14.06.2024</a:t>
            </a:fld>
            <a:endParaRPr lang="ru-RU"/>
          </a:p>
        </p:txBody>
      </p:sp>
      <p:sp>
        <p:nvSpPr>
          <p:cNvPr id="5" name="Нижний колонтитул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0750ED-7A10-41EC-AC21-8BC71D3261C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97112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85032C-7998-497A-B00B-846C7DE2E130}" type="datetimeFigureOut">
              <a:rPr lang="ru-RU"/>
              <a:pPr>
                <a:defRPr/>
              </a:pPr>
              <a:t>14.06.2024</a:t>
            </a:fld>
            <a:endParaRPr lang="ru-RU"/>
          </a:p>
        </p:txBody>
      </p:sp>
      <p:sp>
        <p:nvSpPr>
          <p:cNvPr id="5" name="Нижний колонтитул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C0DAE3-3B01-4899-B408-0F3F5AFBCD7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33895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/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аблица 2">
            <a:extLst/>
          </p:cNvPr>
          <p:cNvSpPr>
            <a:spLocks noGrp="1"/>
          </p:cNvSpPr>
          <p:nvPr>
            <p:ph type="tbl" idx="1"/>
          </p:nvPr>
        </p:nvSpPr>
        <p:spPr>
          <a:xfrm>
            <a:off x="628650" y="1825625"/>
            <a:ext cx="7886700" cy="4351338"/>
          </a:xfrm>
        </p:spPr>
        <p:txBody>
          <a:bodyPr rtlCol="0">
            <a:normAutofit/>
          </a:bodyPr>
          <a:lstStyle/>
          <a:p>
            <a:pPr lvl="0"/>
            <a:endParaRPr lang="ru-RU" noProof="0"/>
          </a:p>
        </p:txBody>
      </p:sp>
      <p:sp>
        <p:nvSpPr>
          <p:cNvPr id="4" name="Дата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1FF666-BDA4-45FA-A96E-F028D3103A4D}" type="datetimeFigureOut">
              <a:rPr lang="ru-RU"/>
              <a:pPr>
                <a:defRPr/>
              </a:pPr>
              <a:t>14.06.2024</a:t>
            </a:fld>
            <a:endParaRPr lang="ru-RU"/>
          </a:p>
        </p:txBody>
      </p:sp>
      <p:sp>
        <p:nvSpPr>
          <p:cNvPr id="5" name="Нижний колонтитул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C5565E-F2B6-4558-BC56-3032A54A167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32599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/>
          </p:cNvPr>
          <p:cNvSpPr>
            <a:spLocks noGrp="1"/>
          </p:cNvSpPr>
          <p:nvPr>
            <p:ph type="title" sz="quarter"/>
          </p:nvPr>
        </p:nvSpPr>
        <p:spPr>
          <a:xfrm>
            <a:off x="628650" y="365125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/>
          </p:cNvPr>
          <p:cNvSpPr>
            <a:spLocks noGrp="1"/>
          </p:cNvSpPr>
          <p:nvPr>
            <p:ph sz="quarter" idx="1"/>
          </p:nvPr>
        </p:nvSpPr>
        <p:spPr>
          <a:xfrm>
            <a:off x="628650" y="1825625"/>
            <a:ext cx="3867150" cy="20986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/>
          </p:cNvPr>
          <p:cNvSpPr>
            <a:spLocks noGrp="1"/>
          </p:cNvSpPr>
          <p:nvPr>
            <p:ph sz="quarter" idx="2"/>
          </p:nvPr>
        </p:nvSpPr>
        <p:spPr>
          <a:xfrm>
            <a:off x="4648200" y="1825625"/>
            <a:ext cx="3867150" cy="20986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Объект 4">
            <a:extLst/>
          </p:cNvPr>
          <p:cNvSpPr>
            <a:spLocks noGrp="1"/>
          </p:cNvSpPr>
          <p:nvPr>
            <p:ph sz="quarter" idx="3"/>
          </p:nvPr>
        </p:nvSpPr>
        <p:spPr>
          <a:xfrm>
            <a:off x="628650" y="4076700"/>
            <a:ext cx="3867150" cy="21002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Объект 5">
            <a:extLst/>
          </p:cNvPr>
          <p:cNvSpPr>
            <a:spLocks noGrp="1"/>
          </p:cNvSpPr>
          <p:nvPr>
            <p:ph sz="quarter" idx="4"/>
          </p:nvPr>
        </p:nvSpPr>
        <p:spPr>
          <a:xfrm>
            <a:off x="4648200" y="4076700"/>
            <a:ext cx="3867150" cy="21002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4AE180-9E14-455D-8F3F-0B547F608C45}" type="datetimeFigureOut">
              <a:rPr lang="ru-RU"/>
              <a:pPr>
                <a:defRPr/>
              </a:pPr>
              <a:t>14.06.2024</a:t>
            </a:fld>
            <a:endParaRPr lang="ru-RU"/>
          </a:p>
        </p:txBody>
      </p:sp>
      <p:sp>
        <p:nvSpPr>
          <p:cNvPr id="8" name="Нижний колонтитул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99FD5F-DBED-4010-BE54-77940D5F088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48379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/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/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/>
          </p:cNvPr>
          <p:cNvSpPr>
            <a:spLocks noGrp="1"/>
          </p:cNvSpPr>
          <p:nvPr>
            <p:ph sz="quarter" idx="2"/>
          </p:nvPr>
        </p:nvSpPr>
        <p:spPr>
          <a:xfrm>
            <a:off x="4648200" y="1825625"/>
            <a:ext cx="3867150" cy="20986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Объект 4">
            <a:extLst/>
          </p:cNvPr>
          <p:cNvSpPr>
            <a:spLocks noGrp="1"/>
          </p:cNvSpPr>
          <p:nvPr>
            <p:ph sz="quarter" idx="3"/>
          </p:nvPr>
        </p:nvSpPr>
        <p:spPr>
          <a:xfrm>
            <a:off x="4648200" y="4076700"/>
            <a:ext cx="3867150" cy="21002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Дата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E63D13-3F22-4774-A80A-FDEF68D36166}" type="datetimeFigureOut">
              <a:rPr lang="ru-RU"/>
              <a:pPr>
                <a:defRPr/>
              </a:pPr>
              <a:t>14.06.2024</a:t>
            </a:fld>
            <a:endParaRPr lang="ru-RU"/>
          </a:p>
        </p:txBody>
      </p:sp>
      <p:sp>
        <p:nvSpPr>
          <p:cNvPr id="7" name="Нижний колонтитул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95DAC3-ADC3-468D-8E0C-3BC276DC1DD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86477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Заголовок, схема или организационн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SmartArt 2"/>
          <p:cNvSpPr>
            <a:spLocks noGrp="1"/>
          </p:cNvSpPr>
          <p:nvPr>
            <p:ph type="dgm" idx="1"/>
          </p:nvPr>
        </p:nvSpPr>
        <p:spPr>
          <a:xfrm>
            <a:off x="628650" y="1825625"/>
            <a:ext cx="7886700" cy="4351338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Дата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26F450-A6A2-4123-9F05-FC3AF41F7F24}" type="datetimeFigureOut">
              <a:rPr lang="ru-RU"/>
              <a:pPr>
                <a:defRPr/>
              </a:pPr>
              <a:t>14.06.2024</a:t>
            </a:fld>
            <a:endParaRPr lang="ru-RU"/>
          </a:p>
        </p:txBody>
      </p:sp>
      <p:sp>
        <p:nvSpPr>
          <p:cNvPr id="5" name="Нижний колонтитул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8FF171-01E0-4D7E-9A88-7574BBD3511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89094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7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>
            <a:extLst/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6AC76F0-7EC0-415E-9385-0CA9A254C29B}" type="datetimeFigureOut">
              <a:rPr lang="ru-RU"/>
              <a:pPr>
                <a:defRPr/>
              </a:pPr>
              <a:t>14.06.2024</a:t>
            </a:fld>
            <a:endParaRPr lang="ru-RU"/>
          </a:p>
        </p:txBody>
      </p:sp>
      <p:sp>
        <p:nvSpPr>
          <p:cNvPr id="5" name="Нижний колонтитул 4">
            <a:extLst/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/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20BF02C-0828-4154-AE12-F2F29BBE862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</p:sldLayoutIdLst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panose="020B0604020202020204" pitchFamily="34" charset="0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panose="020B0604020202020204" pitchFamily="34" charset="0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panose="020B0604020202020204" pitchFamily="34" charset="0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panose="020B0604020202020204" pitchFamily="34" charset="0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panose="020B0604020202020204" pitchFamily="34" charset="0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panose="020B0604020202020204" pitchFamily="34" charset="0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panose="020B0604020202020204" pitchFamily="34" charset="0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panose="020B0604020202020204" pitchFamily="34" charset="0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585" y="81236"/>
            <a:ext cx="7886700" cy="2852737"/>
          </a:xfrm>
        </p:spPr>
        <p:txBody>
          <a:bodyPr/>
          <a:lstStyle/>
          <a:p>
            <a:r>
              <a:rPr lang="ru-RU" altLang="ru-RU" sz="4000" b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Роль профилактических мероприятий (диспансеризации) в стабилизации основных демографических показателей</a:t>
            </a:r>
            <a:endParaRPr lang="ru-RU" sz="40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67431" y="4458835"/>
            <a:ext cx="7886700" cy="1500187"/>
          </a:xfrm>
        </p:spPr>
        <p:txBody>
          <a:bodyPr/>
          <a:lstStyle/>
          <a:p>
            <a:endParaRPr lang="ru-RU" dirty="0" smtClean="0"/>
          </a:p>
          <a:p>
            <a:pPr algn="r"/>
            <a:r>
              <a:rPr lang="ru-RU" sz="2000" dirty="0" smtClean="0">
                <a:solidFill>
                  <a:srgbClr val="990000"/>
                </a:solidFill>
              </a:rPr>
              <a:t>Главный врач ГАУЗ СО </a:t>
            </a:r>
          </a:p>
          <a:p>
            <a:pPr algn="r"/>
            <a:r>
              <a:rPr lang="ru-RU" sz="2000" dirty="0" smtClean="0">
                <a:solidFill>
                  <a:srgbClr val="990000"/>
                </a:solidFill>
              </a:rPr>
              <a:t>«Городская поликлиника № 4 город Нижний Тагил»</a:t>
            </a:r>
          </a:p>
          <a:p>
            <a:pPr algn="r"/>
            <a:r>
              <a:rPr lang="ru-RU" sz="2000" dirty="0" smtClean="0">
                <a:solidFill>
                  <a:srgbClr val="990000"/>
                </a:solidFill>
              </a:rPr>
              <a:t>Ж.С.Климова</a:t>
            </a:r>
            <a:endParaRPr lang="ru-RU" sz="2000" dirty="0">
              <a:solidFill>
                <a:srgbClr val="99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123552" y="121285"/>
            <a:ext cx="7886700" cy="1325563"/>
          </a:xfrm>
        </p:spPr>
        <p:txBody>
          <a:bodyPr/>
          <a:lstStyle/>
          <a:p>
            <a:r>
              <a:rPr lang="ru-RU" b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Ожидаемая продолжительность жизни</a:t>
            </a:r>
            <a:endParaRPr lang="ru-RU" b="1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08011" y="1741498"/>
            <a:ext cx="3867150" cy="992220"/>
          </a:xfrm>
        </p:spPr>
        <p:txBody>
          <a:bodyPr/>
          <a:lstStyle/>
          <a:p>
            <a:pPr marL="0" indent="0">
              <a:buNone/>
            </a:pPr>
            <a:r>
              <a:rPr lang="ru-RU" sz="2400" b="1" dirty="0" smtClean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 г – 71 год</a:t>
            </a:r>
            <a:endParaRPr lang="ru-RU" sz="2400" b="1" dirty="0">
              <a:solidFill>
                <a:srgbClr val="99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6332962" y="1650126"/>
            <a:ext cx="3867150" cy="992220"/>
          </a:xfrm>
        </p:spPr>
        <p:txBody>
          <a:bodyPr/>
          <a:lstStyle/>
          <a:p>
            <a:pPr marL="0" indent="0">
              <a:buNone/>
            </a:pPr>
            <a:r>
              <a:rPr lang="ru-RU" sz="2400" b="1" dirty="0" smtClean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2030 г – 78 лет</a:t>
            </a:r>
          </a:p>
          <a:p>
            <a:pPr marL="0" indent="0">
              <a:buNone/>
            </a:pPr>
            <a:r>
              <a:rPr lang="ru-RU" sz="2400" b="1" dirty="0" smtClean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2036 г -   81 год</a:t>
            </a:r>
            <a:endParaRPr lang="ru-RU" sz="2400" b="1" dirty="0">
              <a:solidFill>
                <a:srgbClr val="99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3073171" y="1608832"/>
            <a:ext cx="3198223" cy="1788865"/>
          </a:xfrm>
        </p:spPr>
        <p:txBody>
          <a:bodyPr/>
          <a:lstStyle/>
          <a:p>
            <a:r>
              <a:rPr lang="ru-RU" sz="1600" b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Старение населения </a:t>
            </a:r>
          </a:p>
          <a:p>
            <a:r>
              <a:rPr lang="ru-RU" sz="1600" b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Показатель рождаемости</a:t>
            </a:r>
          </a:p>
          <a:p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Показатель смертности</a:t>
            </a:r>
            <a:endParaRPr 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81531" y="1564391"/>
            <a:ext cx="2489019" cy="984069"/>
          </a:xfrm>
          <a:prstGeom prst="roundRect">
            <a:avLst/>
          </a:prstGeom>
          <a:noFill/>
          <a:ln>
            <a:solidFill>
              <a:srgbClr val="99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172604" y="1549747"/>
            <a:ext cx="2489019" cy="984069"/>
          </a:xfrm>
          <a:prstGeom prst="roundRect">
            <a:avLst/>
          </a:prstGeom>
          <a:noFill/>
          <a:ln>
            <a:solidFill>
              <a:srgbClr val="99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1" name="Диаграмма 10"/>
          <p:cNvGraphicFramePr/>
          <p:nvPr>
            <p:extLst>
              <p:ext uri="{D42A27DB-BD31-4B8C-83A1-F6EECF244321}">
                <p14:modId xmlns:p14="http://schemas.microsoft.com/office/powerpoint/2010/main" val="1325968912"/>
              </p:ext>
            </p:extLst>
          </p:nvPr>
        </p:nvGraphicFramePr>
        <p:xfrm>
          <a:off x="1615643" y="2957210"/>
          <a:ext cx="5541101" cy="3655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3" name="Скругленный прямоугольник 12"/>
          <p:cNvSpPr/>
          <p:nvPr/>
        </p:nvSpPr>
        <p:spPr>
          <a:xfrm>
            <a:off x="3011603" y="1543292"/>
            <a:ext cx="2893423" cy="1205888"/>
          </a:xfrm>
          <a:prstGeom prst="roundRect">
            <a:avLst/>
          </a:prstGeom>
          <a:noFill/>
          <a:ln>
            <a:solidFill>
              <a:srgbClr val="99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1927451" y="2926287"/>
            <a:ext cx="4917486" cy="3717497"/>
          </a:xfrm>
          <a:prstGeom prst="roundRect">
            <a:avLst/>
          </a:prstGeom>
          <a:noFill/>
          <a:ln>
            <a:solidFill>
              <a:srgbClr val="99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136" y="0"/>
            <a:ext cx="7886700" cy="1325563"/>
          </a:xfrm>
        </p:spPr>
        <p:txBody>
          <a:bodyPr/>
          <a:lstStyle/>
          <a:p>
            <a:r>
              <a:rPr lang="ru-RU" b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выявленных заболеваний при проф. мероприятиях</a:t>
            </a:r>
            <a:endParaRPr lang="ru-RU" b="1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4284888421"/>
              </p:ext>
            </p:extLst>
          </p:nvPr>
        </p:nvGraphicFramePr>
        <p:xfrm>
          <a:off x="790847" y="1431834"/>
          <a:ext cx="7201989" cy="52389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88719" y="22394"/>
            <a:ext cx="7886700" cy="1325563"/>
          </a:xfrm>
        </p:spPr>
        <p:txBody>
          <a:bodyPr/>
          <a:lstStyle/>
          <a:p>
            <a:r>
              <a:rPr lang="ru-RU" sz="3200" b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Профилактика</a:t>
            </a:r>
            <a:r>
              <a:rPr lang="ru-RU" sz="3600" b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объединение усилий  </a:t>
            </a:r>
            <a:endParaRPr lang="ru-RU" sz="3600" b="1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06241" y="1690020"/>
            <a:ext cx="3943350" cy="2429134"/>
          </a:xfrm>
        </p:spPr>
        <p:txBody>
          <a:bodyPr/>
          <a:lstStyle/>
          <a:p>
            <a:pPr marL="0" indent="0">
              <a:buNone/>
            </a:pPr>
            <a:r>
              <a:rPr lang="ru-RU" b="1" dirty="0" smtClean="0">
                <a:solidFill>
                  <a:srgbClr val="800000"/>
                </a:solidFill>
              </a:rPr>
              <a:t>Работодатель:</a:t>
            </a:r>
          </a:p>
          <a:p>
            <a:r>
              <a:rPr lang="ru-RU" sz="1800" b="1" dirty="0" smtClean="0"/>
              <a:t>экономия финансовых средств (3131 руб./900 </a:t>
            </a:r>
            <a:r>
              <a:rPr lang="ru-RU" sz="1800" b="1" dirty="0" err="1" smtClean="0"/>
              <a:t>руб</a:t>
            </a:r>
            <a:r>
              <a:rPr lang="ru-RU" sz="1800" b="1" dirty="0" smtClean="0"/>
              <a:t>)</a:t>
            </a:r>
          </a:p>
          <a:p>
            <a:r>
              <a:rPr lang="ru-RU" sz="1800" b="1" dirty="0" smtClean="0"/>
              <a:t>снижение сосудистых рисков на производстве</a:t>
            </a:r>
          </a:p>
          <a:p>
            <a:r>
              <a:rPr lang="ru-RU" sz="1800" b="1" dirty="0" smtClean="0"/>
              <a:t>снижение количества дней нетрудоспособности </a:t>
            </a:r>
          </a:p>
          <a:p>
            <a:pPr>
              <a:buFontTx/>
              <a:buChar char="-"/>
            </a:pPr>
            <a:endParaRPr lang="ru-RU" dirty="0" smtClean="0"/>
          </a:p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771072" y="1690020"/>
            <a:ext cx="3867150" cy="2543369"/>
          </a:xfrm>
        </p:spPr>
        <p:txBody>
          <a:bodyPr/>
          <a:lstStyle/>
          <a:p>
            <a:pPr marL="0" indent="0">
              <a:buNone/>
            </a:pPr>
            <a:r>
              <a:rPr lang="ru-RU" b="1" dirty="0" smtClean="0">
                <a:solidFill>
                  <a:srgbClr val="990000"/>
                </a:solidFill>
              </a:rPr>
              <a:t>Медицинская организация</a:t>
            </a:r>
            <a:r>
              <a:rPr lang="ru-RU" b="1" dirty="0">
                <a:solidFill>
                  <a:srgbClr val="990000"/>
                </a:solidFill>
              </a:rPr>
              <a:t>:</a:t>
            </a:r>
            <a:endParaRPr lang="ru-RU" b="1" dirty="0" smtClean="0">
              <a:solidFill>
                <a:srgbClr val="990000"/>
              </a:solidFill>
            </a:endParaRPr>
          </a:p>
          <a:p>
            <a:r>
              <a:rPr lang="ru-RU" sz="1800" b="1" dirty="0" smtClean="0"/>
              <a:t>проведение диспансерного наблюдения</a:t>
            </a:r>
          </a:p>
          <a:p>
            <a:r>
              <a:rPr lang="ru-RU" sz="1800" b="1" dirty="0" smtClean="0"/>
              <a:t>достижение целевых показателей</a:t>
            </a:r>
          </a:p>
          <a:p>
            <a:r>
              <a:rPr lang="ru-RU" sz="1800" b="1" dirty="0" smtClean="0"/>
              <a:t>экономический эффект -2218 руб.</a:t>
            </a:r>
          </a:p>
          <a:p>
            <a:endParaRPr lang="ru-RU" b="1" dirty="0" smtClean="0"/>
          </a:p>
          <a:p>
            <a:endParaRPr lang="ru-RU" b="1" dirty="0" smtClean="0">
              <a:solidFill>
                <a:srgbClr val="990000"/>
              </a:solidFill>
            </a:endParaRPr>
          </a:p>
          <a:p>
            <a:endParaRPr lang="ru-RU" b="1" dirty="0">
              <a:solidFill>
                <a:srgbClr val="990000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628650" y="4385388"/>
            <a:ext cx="3943350" cy="1978090"/>
          </a:xfrm>
        </p:spPr>
        <p:txBody>
          <a:bodyPr/>
          <a:lstStyle/>
          <a:p>
            <a:pPr marL="0" indent="0">
              <a:buNone/>
            </a:pPr>
            <a:r>
              <a:rPr lang="ru-RU" b="1" dirty="0" smtClean="0">
                <a:solidFill>
                  <a:srgbClr val="800000"/>
                </a:solidFill>
              </a:rPr>
              <a:t>Муниципальное образование:</a:t>
            </a:r>
          </a:p>
          <a:p>
            <a:r>
              <a:rPr lang="ru-RU" sz="1800" b="1" dirty="0" smtClean="0"/>
              <a:t>стабилизация численности населения</a:t>
            </a:r>
          </a:p>
          <a:p>
            <a:r>
              <a:rPr lang="ru-RU" sz="1800" b="1" dirty="0" smtClean="0"/>
              <a:t>достижение целевых показателей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8200" y="4348065"/>
            <a:ext cx="3867150" cy="2220686"/>
          </a:xfrm>
        </p:spPr>
        <p:txBody>
          <a:bodyPr/>
          <a:lstStyle/>
          <a:p>
            <a:endParaRPr lang="ru-RU" dirty="0" smtClean="0"/>
          </a:p>
          <a:p>
            <a:pPr marL="0" indent="0">
              <a:buNone/>
            </a:pPr>
            <a:r>
              <a:rPr lang="ru-RU" b="1" dirty="0" smtClean="0">
                <a:solidFill>
                  <a:srgbClr val="800000"/>
                </a:solidFill>
              </a:rPr>
              <a:t>Акцент на работающее население (организованные коллективы)</a:t>
            </a:r>
            <a:endParaRPr lang="ru-RU" b="1" dirty="0">
              <a:solidFill>
                <a:srgbClr val="800000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81531" y="1564391"/>
            <a:ext cx="4046629" cy="2554763"/>
          </a:xfrm>
          <a:prstGeom prst="roundRect">
            <a:avLst/>
          </a:prstGeom>
          <a:noFill/>
          <a:ln>
            <a:solidFill>
              <a:srgbClr val="99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657861" y="1564391"/>
            <a:ext cx="3937499" cy="2554763"/>
          </a:xfrm>
          <a:prstGeom prst="roundRect">
            <a:avLst/>
          </a:prstGeom>
          <a:noFill/>
          <a:ln>
            <a:solidFill>
              <a:srgbClr val="99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81531" y="4244783"/>
            <a:ext cx="4046629" cy="2323968"/>
          </a:xfrm>
          <a:prstGeom prst="roundRect">
            <a:avLst/>
          </a:prstGeom>
          <a:noFill/>
          <a:ln>
            <a:solidFill>
              <a:srgbClr val="99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572000" y="4655933"/>
            <a:ext cx="3403419" cy="1361690"/>
          </a:xfrm>
          <a:prstGeom prst="roundRect">
            <a:avLst/>
          </a:prstGeom>
          <a:noFill/>
          <a:ln>
            <a:solidFill>
              <a:srgbClr val="99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010" y="86451"/>
            <a:ext cx="7886700" cy="1325563"/>
          </a:xfrm>
        </p:spPr>
        <p:txBody>
          <a:bodyPr/>
          <a:lstStyle/>
          <a:p>
            <a:r>
              <a:rPr lang="ru-RU" b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Эффективный скрининг состояния здоровья работника</a:t>
            </a:r>
            <a:endParaRPr lang="ru-RU" b="1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0269" y="3180103"/>
            <a:ext cx="3886200" cy="4351338"/>
          </a:xfrm>
        </p:spPr>
        <p:txBody>
          <a:bodyPr/>
          <a:lstStyle/>
          <a:p>
            <a:pPr marL="0" indent="0">
              <a:buNone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80% услуг входящих в предварительные и периодические медицинские осмотры граждане могут пройти по системе ОМС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29150" y="2952207"/>
            <a:ext cx="3653518" cy="4443957"/>
          </a:xfrm>
        </p:spPr>
        <p:txBody>
          <a:bodyPr/>
          <a:lstStyle/>
          <a:p>
            <a:pPr marL="0" indent="0">
              <a:buNone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Отличие диспансеризации от медицинского осмотра</a:t>
            </a:r>
          </a:p>
          <a:p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выявление факторов риска СС и онкологических заболеваний на ранних стадиях</a:t>
            </a:r>
          </a:p>
          <a:p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сан-просвет. работа с населением</a:t>
            </a:r>
            <a:endParaRPr 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32708" y="2943497"/>
            <a:ext cx="3886200" cy="2499359"/>
          </a:xfrm>
          <a:prstGeom prst="roundRect">
            <a:avLst/>
          </a:prstGeom>
          <a:noFill/>
          <a:ln>
            <a:solidFill>
              <a:srgbClr val="99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551589" y="2952207"/>
            <a:ext cx="3731079" cy="2490650"/>
          </a:xfrm>
          <a:prstGeom prst="roundRect">
            <a:avLst/>
          </a:prstGeom>
          <a:noFill/>
          <a:ln>
            <a:solidFill>
              <a:srgbClr val="99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8" name="Прямая со стрелкой 7"/>
          <p:cNvCxnSpPr/>
          <p:nvPr/>
        </p:nvCxnSpPr>
        <p:spPr>
          <a:xfrm flipH="1">
            <a:off x="2168434" y="1493520"/>
            <a:ext cx="1158240" cy="949235"/>
          </a:xfrm>
          <a:prstGeom prst="straightConnector1">
            <a:avLst/>
          </a:prstGeom>
          <a:ln w="38100">
            <a:solidFill>
              <a:srgbClr val="8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>
            <a:off x="5508442" y="1493520"/>
            <a:ext cx="1014278" cy="949235"/>
          </a:xfrm>
          <a:prstGeom prst="straightConnector1">
            <a:avLst/>
          </a:prstGeom>
          <a:ln w="38100">
            <a:solidFill>
              <a:srgbClr val="8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63794" y="-19913"/>
            <a:ext cx="756531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2000" b="1" dirty="0" smtClean="0">
                <a:solidFill>
                  <a:srgbClr val="8000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Объем исследований в </a:t>
            </a:r>
            <a:r>
              <a:rPr lang="ru-RU" altLang="ru-RU" sz="2000" b="1" dirty="0">
                <a:solidFill>
                  <a:srgbClr val="8000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рамках медицинских осмотров и диспансеризации в соответствии с </a:t>
            </a:r>
            <a:r>
              <a:rPr lang="ru-RU" altLang="ru-RU" sz="2000" b="1" dirty="0" smtClean="0">
                <a:solidFill>
                  <a:srgbClr val="8000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приказами 29н и 404н</a:t>
            </a:r>
            <a:endParaRPr lang="ru-RU" altLang="ru-RU" sz="2000" b="1" dirty="0">
              <a:solidFill>
                <a:srgbClr val="800000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CF100E65-FE05-5C55-0FFE-1B50E4084581}"/>
              </a:ext>
            </a:extLst>
          </p:cNvPr>
          <p:cNvSpPr txBox="1"/>
          <p:nvPr/>
        </p:nvSpPr>
        <p:spPr>
          <a:xfrm>
            <a:off x="-68244" y="722452"/>
            <a:ext cx="4496698" cy="70788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Предварительный/периодический медицинский осмотр </a:t>
            </a:r>
            <a:endParaRPr lang="ru-RU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CA1B587F-7233-FB6E-20E1-14ACE38011FD}"/>
              </a:ext>
            </a:extLst>
          </p:cNvPr>
          <p:cNvSpPr txBox="1"/>
          <p:nvPr/>
        </p:nvSpPr>
        <p:spPr>
          <a:xfrm>
            <a:off x="0" y="1430338"/>
            <a:ext cx="4467785" cy="558614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160735" indent="-160735">
              <a:buFontTx/>
              <a:buChar char="-"/>
            </a:pPr>
            <a:r>
              <a:rPr lang="ru-RU" sz="16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Анкетирование</a:t>
            </a:r>
          </a:p>
          <a:p>
            <a:pPr marL="160735" indent="-160735">
              <a:buFontTx/>
              <a:buChar char="-"/>
            </a:pPr>
            <a:r>
              <a:rPr lang="ru-RU" sz="16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Антропометрия</a:t>
            </a:r>
          </a:p>
          <a:p>
            <a:pPr marL="160735" indent="-160735">
              <a:buFontTx/>
              <a:buChar char="-"/>
            </a:pPr>
            <a:r>
              <a:rPr lang="ru-RU" sz="16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Общий анализ крови</a:t>
            </a:r>
          </a:p>
          <a:p>
            <a:pPr marL="160735" indent="-160735">
              <a:buFontTx/>
              <a:buChar char="-"/>
            </a:pPr>
            <a:r>
              <a:rPr lang="ru-RU" sz="165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Клинический анализ мочи</a:t>
            </a:r>
          </a:p>
          <a:p>
            <a:pPr marL="160735" indent="-160735">
              <a:buFontTx/>
              <a:buChar char="-"/>
            </a:pPr>
            <a:r>
              <a:rPr lang="ru-RU" sz="16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ЭКГ</a:t>
            </a:r>
          </a:p>
          <a:p>
            <a:pPr marL="160735" indent="-160735">
              <a:buFontTx/>
              <a:buChar char="-"/>
            </a:pPr>
            <a:r>
              <a:rPr lang="ru-RU" sz="16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Измерение АД</a:t>
            </a:r>
          </a:p>
          <a:p>
            <a:pPr marL="160735" indent="-160735">
              <a:buFontTx/>
              <a:buChar char="-"/>
            </a:pPr>
            <a:r>
              <a:rPr lang="ru-RU" sz="16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относительного и абсолютного сердечно-сосудистого риска</a:t>
            </a:r>
          </a:p>
          <a:p>
            <a:pPr marL="160735" indent="-160735">
              <a:buFontTx/>
              <a:buChar char="-"/>
            </a:pPr>
            <a:r>
              <a:rPr lang="ru-RU" sz="16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ФЛГ или рентгенография  легких</a:t>
            </a:r>
          </a:p>
          <a:p>
            <a:pPr marL="160735" indent="-160735">
              <a:buFontTx/>
              <a:buChar char="-"/>
            </a:pPr>
            <a:r>
              <a:rPr lang="ru-RU" sz="16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Измерение внутриглазного давления </a:t>
            </a:r>
          </a:p>
          <a:p>
            <a:pPr marL="160735" indent="-160735">
              <a:buFontTx/>
              <a:buChar char="-"/>
            </a:pPr>
            <a:r>
              <a:rPr lang="ru-RU" sz="16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Осмотр врача-терапевта, </a:t>
            </a:r>
            <a:r>
              <a:rPr lang="ru-RU" sz="165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врача-невролога, врача-психиатра и врача-нарколога</a:t>
            </a:r>
          </a:p>
          <a:p>
            <a:pPr marL="160735" indent="-160735">
              <a:buFontTx/>
              <a:buChar char="-"/>
            </a:pPr>
            <a:r>
              <a:rPr lang="ru-RU" sz="165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Осмотр врачом - акушером-гинекологом</a:t>
            </a:r>
            <a:r>
              <a:rPr lang="ru-RU" sz="16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проведением бактериологического и цитологического исследования, ультразвуковое исследование органов малого таза</a:t>
            </a:r>
          </a:p>
          <a:p>
            <a:pPr marL="160735" indent="-160735">
              <a:buFontTx/>
              <a:buChar char="-"/>
            </a:pPr>
            <a:r>
              <a:rPr lang="ru-RU" sz="16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Маммография</a:t>
            </a:r>
          </a:p>
          <a:p>
            <a:pPr marL="160735" indent="-160735">
              <a:buFontTx/>
              <a:buChar char="-"/>
            </a:pPr>
            <a:r>
              <a:rPr lang="ru-RU" sz="16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Иные исследования и осмотры врачей-специалистов в соответствии с факторами риска работника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1CD3B15F-062C-8A3C-468F-545B13B51FEE}"/>
              </a:ext>
            </a:extLst>
          </p:cNvPr>
          <p:cNvSpPr txBox="1"/>
          <p:nvPr/>
        </p:nvSpPr>
        <p:spPr>
          <a:xfrm>
            <a:off x="4428454" y="735045"/>
            <a:ext cx="4715546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Диспансеризация взрослого населения</a:t>
            </a:r>
            <a:endParaRPr lang="ru-RU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485F9BAC-B2EB-DDA4-89A5-2306AE28D0AA}"/>
              </a:ext>
            </a:extLst>
          </p:cNvPr>
          <p:cNvSpPr txBox="1"/>
          <p:nvPr/>
        </p:nvSpPr>
        <p:spPr>
          <a:xfrm>
            <a:off x="4428454" y="1104377"/>
            <a:ext cx="4855395" cy="575542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160735" indent="-160735">
              <a:buFontTx/>
              <a:buChar char="-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Анкетирование</a:t>
            </a:r>
          </a:p>
          <a:p>
            <a:pPr marL="160735" indent="-160735">
              <a:buFontTx/>
              <a:buChar char="-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Антропометрия</a:t>
            </a:r>
          </a:p>
          <a:p>
            <a:pPr marL="160735" indent="-160735">
              <a:buFontTx/>
              <a:buChar char="-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Измерение АД</a:t>
            </a:r>
          </a:p>
          <a:p>
            <a:pPr marL="160735" indent="-160735">
              <a:buFontTx/>
              <a:buChar char="-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относительного и абсолютного сердечно-сосудистого риска</a:t>
            </a:r>
          </a:p>
          <a:p>
            <a:pPr marL="160735" indent="-160735">
              <a:buFontTx/>
              <a:buChar char="-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Измерение внутриглазного давления</a:t>
            </a:r>
          </a:p>
          <a:p>
            <a:pPr marL="160735" indent="-160735">
              <a:buFontTx/>
              <a:buChar char="-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ЭКГ</a:t>
            </a:r>
          </a:p>
          <a:p>
            <a:pPr marL="160735" indent="-160735">
              <a:buFontTx/>
              <a:buChar char="-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Осмотр фельдшера- акушерки,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взятие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мазка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поверхности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шейки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матки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цервикального канала</a:t>
            </a:r>
          </a:p>
          <a:p>
            <a:pPr marL="160735" indent="-160735">
              <a:buFontTx/>
              <a:buChar char="-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ФЛГ легких</a:t>
            </a:r>
          </a:p>
          <a:p>
            <a:pPr marL="160735" indent="-160735">
              <a:buFontTx/>
              <a:buChar char="-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Общий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крови</a:t>
            </a:r>
          </a:p>
          <a:p>
            <a:pPr marL="160735" indent="-160735">
              <a:buFontTx/>
              <a:buChar char="-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Маммография</a:t>
            </a:r>
          </a:p>
          <a:p>
            <a:pPr marL="160735" indent="-160735">
              <a:buFontTx/>
              <a:buChar char="-"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ПСА в крови</a:t>
            </a:r>
          </a:p>
          <a:p>
            <a:pPr marL="160735" indent="-160735">
              <a:buFontTx/>
              <a:buChar char="-"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Исследование кала на скрытую </a:t>
            </a:r>
            <a:b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кровь</a:t>
            </a:r>
          </a:p>
          <a:p>
            <a:pPr marL="160735" indent="-160735">
              <a:buFontTx/>
              <a:buChar char="-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Осмотр на выявление визуальных </a:t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иных локализаций ОНКО</a:t>
            </a:r>
          </a:p>
          <a:p>
            <a:pPr marL="160735" indent="-160735">
              <a:buFontTx/>
              <a:buChar char="-"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ЭГДС</a:t>
            </a:r>
          </a:p>
          <a:p>
            <a:pPr marL="160735" indent="-160735">
              <a:buFontTx/>
              <a:buChar char="-"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Дуплексное сканирование брахицефальных артерий</a:t>
            </a:r>
          </a:p>
          <a:p>
            <a:pPr marL="160735" indent="-160735">
              <a:buFontTx/>
              <a:buChar char="-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Иные исследования и осмотры врачей-специалистов в соответствии с выявленными заболеваниями </a:t>
            </a:r>
          </a:p>
        </p:txBody>
      </p:sp>
    </p:spTree>
    <p:extLst>
      <p:ext uri="{BB962C8B-B14F-4D97-AF65-F5344CB8AC3E}">
        <p14:creationId xmlns:p14="http://schemas.microsoft.com/office/powerpoint/2010/main" val="2463345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5804" y="0"/>
            <a:ext cx="7886700" cy="1325563"/>
          </a:xfrm>
        </p:spPr>
        <p:txBody>
          <a:bodyPr/>
          <a:lstStyle/>
          <a:p>
            <a:r>
              <a:rPr lang="ru-RU" b="1" dirty="0" smtClean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Предложения:</a:t>
            </a:r>
            <a:endParaRPr lang="ru-RU" b="1" dirty="0">
              <a:solidFill>
                <a:srgbClr val="99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5804" y="1418252"/>
            <a:ext cx="7886700" cy="5439748"/>
          </a:xfrm>
        </p:spPr>
        <p:txBody>
          <a:bodyPr/>
          <a:lstStyle/>
          <a:p>
            <a:pPr lvl="0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проект «Добро на предприятие» – выездные формы работы (куратор от предприятия, главный врач; куратор от администрации)</a:t>
            </a:r>
          </a:p>
          <a:p>
            <a:pPr lvl="0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Эффективно использовать СМИ: «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Тагильский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рабочий» (информация о работе отделений профилактики в поликлиниках города) </a:t>
            </a:r>
          </a:p>
          <a:p>
            <a:pPr lvl="0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Еженедельный мониторинг достижения целевых показателей проф. мероприятий на уровне администрации города по организованным коллективам</a:t>
            </a:r>
          </a:p>
          <a:p>
            <a:pPr lvl="0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Создать рабочую медико-социальную группу на уровне администрации города  для  информирования руководителей предприятий о возможности проведения проф. мероприятий в государственных медицинских организациях  </a:t>
            </a:r>
          </a:p>
          <a:p>
            <a:pPr lvl="0"/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95288" y="122238"/>
            <a:ext cx="8229600" cy="1143000"/>
          </a:xfrm>
        </p:spPr>
        <p:txBody>
          <a:bodyPr/>
          <a:lstStyle/>
          <a:p>
            <a:pPr algn="ctr"/>
            <a:r>
              <a:rPr lang="ru-RU" altLang="ru-RU" sz="3200" b="1" dirty="0">
                <a:solidFill>
                  <a:srgbClr val="8000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Благодарю за внимание!</a:t>
            </a:r>
          </a:p>
        </p:txBody>
      </p:sp>
      <p:sp>
        <p:nvSpPr>
          <p:cNvPr id="39939" name="Номер слайда 1"/>
          <p:cNvSpPr txBox="1">
            <a:spLocks noGrp="1"/>
          </p:cNvSpPr>
          <p:nvPr/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A82156AC-5D88-4D87-9AC1-89B001B1E05B}" type="slidenum">
              <a:rPr lang="ru-RU" altLang="ru-RU" sz="1200">
                <a:solidFill>
                  <a:srgbClr val="898989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algn="r" eaLnBrk="1" hangingPunct="1"/>
              <a:t>8</a:t>
            </a:fld>
            <a:endParaRPr lang="ru-RU" altLang="ru-RU" sz="1200">
              <a:solidFill>
                <a:srgbClr val="898989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3128" y="4231662"/>
            <a:ext cx="1836033" cy="183603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0014" y="4124815"/>
            <a:ext cx="1898468" cy="189846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866" y="2063933"/>
            <a:ext cx="1994262" cy="199426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551749" y="2915583"/>
            <a:ext cx="59011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Формула здоровья</a:t>
            </a:r>
            <a:endParaRPr lang="ru-RU" sz="3200" b="1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479" y="1992474"/>
            <a:ext cx="1769629" cy="1769629"/>
          </a:xfrm>
          <a:prstGeom prst="rect">
            <a:avLst/>
          </a:prstGeom>
        </p:spPr>
      </p:pic>
      <p:sp>
        <p:nvSpPr>
          <p:cNvPr id="9" name="Скругленный прямоугольник 8"/>
          <p:cNvSpPr/>
          <p:nvPr/>
        </p:nvSpPr>
        <p:spPr>
          <a:xfrm>
            <a:off x="235131" y="1551360"/>
            <a:ext cx="8534399" cy="4640433"/>
          </a:xfrm>
          <a:prstGeom prst="roundRect">
            <a:avLst/>
          </a:prstGeom>
          <a:noFill/>
          <a:ln>
            <a:solidFill>
              <a:srgbClr val="99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5979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ЕМНЦ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ЕМНЦ" id="{81B432BE-0D6D-4DC4-8203-2507AB7765AB}" vid="{44F2C7A6-8E0B-4261-969B-1CF2310A6C86}"/>
    </a:ext>
  </a:ext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ЕМНЦ</Template>
  <TotalTime>42587</TotalTime>
  <Words>484</Words>
  <Application>Microsoft Office PowerPoint</Application>
  <PresentationFormat>Экран (4:3)</PresentationFormat>
  <Paragraphs>83</Paragraphs>
  <Slides>8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ЕМНЦ</vt:lpstr>
      <vt:lpstr>Роль профилактических мероприятий (диспансеризации) в стабилизации основных демографических показателей</vt:lpstr>
      <vt:lpstr>Ожидаемая продолжительность жизни</vt:lpstr>
      <vt:lpstr>Структура выявленных заболеваний при проф. мероприятиях</vt:lpstr>
      <vt:lpstr>Профилактика – объединение усилий  </vt:lpstr>
      <vt:lpstr>Эффективный скрининг состояния здоровья работника</vt:lpstr>
      <vt:lpstr>Презентация PowerPoint</vt:lpstr>
      <vt:lpstr>Предложения:</vt:lpstr>
      <vt:lpstr>Благодарю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Проблемы медицины труда в Свердловской области</dc:title>
  <dc:creator>Man</dc:creator>
  <cp:lastModifiedBy>Деткова С.В.</cp:lastModifiedBy>
  <cp:revision>655</cp:revision>
  <cp:lastPrinted>2023-10-31T12:03:34Z</cp:lastPrinted>
  <dcterms:created xsi:type="dcterms:W3CDTF">2017-05-22T03:18:39Z</dcterms:created>
  <dcterms:modified xsi:type="dcterms:W3CDTF">2024-06-14T04:00:57Z</dcterms:modified>
</cp:coreProperties>
</file>